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2" r:id="rId2"/>
    <p:sldId id="261" r:id="rId3"/>
    <p:sldId id="257" r:id="rId4"/>
    <p:sldId id="256" r:id="rId5"/>
    <p:sldId id="258" r:id="rId6"/>
    <p:sldId id="259" r:id="rId7"/>
    <p:sldId id="260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E48CF3-445F-5BE8-332A-348680B46B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937E45-6EF3-BCF9-A100-481792D4A0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2EBCDD-7CC8-CE3E-E6D6-5C39ECB165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FC6442-126E-45BA-9A3F-F8E0C09F7A2F}" type="datetimeFigureOut">
              <a:rPr lang="en-IN" smtClean="0"/>
              <a:t>28-05-2023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BDE86B-090D-062D-17F7-D1986C1173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60EBB5-7E55-8EF3-C36A-FCD6CB29D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0FF4A1-D3F3-4A53-824A-68B611D252B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60219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19EE42-DDBA-F017-A178-F45DB656D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D294A5F-2757-86DD-F988-4325E531B7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519BB3-98A2-A48F-8128-5D50C2C714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FC6442-126E-45BA-9A3F-F8E0C09F7A2F}" type="datetimeFigureOut">
              <a:rPr lang="en-IN" smtClean="0"/>
              <a:t>28-05-2023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2ED6F5-FECF-C931-9229-8A26C17D6B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D597C2-E47F-32D3-14C5-FEE911012F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0FF4A1-D3F3-4A53-824A-68B611D252B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414363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C4387CC-BE13-354C-7C05-4B7AE337021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443F4AF-BD79-DFFA-2EFC-16D5CE70F1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BE4478-A1C7-C669-7E50-D17AEAC7F5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FC6442-126E-45BA-9A3F-F8E0C09F7A2F}" type="datetimeFigureOut">
              <a:rPr lang="en-IN" smtClean="0"/>
              <a:t>28-05-2023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4702B8-9279-D31B-D66F-674362DADA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38016A-FAA0-1284-614F-3A16BE442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0FF4A1-D3F3-4A53-824A-68B611D252B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440972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21E03D-64EB-23D5-9543-F69D178C1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91F367-8C68-C3A1-729B-E7F46967F7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7491A0-E1DE-891B-E774-137AE3D52D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FC6442-126E-45BA-9A3F-F8E0C09F7A2F}" type="datetimeFigureOut">
              <a:rPr lang="en-IN" smtClean="0"/>
              <a:t>28-05-2023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36A5D6-E636-9C1B-D921-28F4BBD8A4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3E7592-8B92-213D-C296-28F726CB8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0FF4A1-D3F3-4A53-824A-68B611D252B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913830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5C3AC3-C134-DAAA-F1B1-BAB76A212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2CFB67-ECF1-7662-C60E-A2D8404E58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8A9141-3543-CF50-68C4-0EF89B9361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FC6442-126E-45BA-9A3F-F8E0C09F7A2F}" type="datetimeFigureOut">
              <a:rPr lang="en-IN" smtClean="0"/>
              <a:t>28-05-2023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4B29C8-A3BE-7AC3-6D5D-8D2A6520E2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C572C8-F07E-C5F3-5C38-A8FD4E27B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0FF4A1-D3F3-4A53-824A-68B611D252B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431319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88C271-3376-5A5F-5189-8FCBBEC62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254188-4760-77E1-E90A-A26E0ABE8D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A8639D-9016-D824-BF35-261BFAFA3A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345389-5019-31A6-42F8-5DF2B00E55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FC6442-126E-45BA-9A3F-F8E0C09F7A2F}" type="datetimeFigureOut">
              <a:rPr lang="en-IN" smtClean="0"/>
              <a:t>28-05-2023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5E2D3F-1C87-5E04-E072-5F20CCF935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AD472D-2ABA-23A6-A5F9-A800C714F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0FF4A1-D3F3-4A53-824A-68B611D252B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246937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01393-654D-8205-4A7B-DECE36447A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004276-AFA3-06B9-4DEA-3441F48D5C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D40EE2-D5FA-BC47-9B7E-5A903708BA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7498B7-280B-6EF8-0227-174BEF5766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06DA5A1-636C-7FC6-6E7C-E452442CB8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1A0EDEC-C522-F367-6DD3-E39F4CA720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FC6442-126E-45BA-9A3F-F8E0C09F7A2F}" type="datetimeFigureOut">
              <a:rPr lang="en-IN" smtClean="0"/>
              <a:t>28-05-2023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20EFE5F-45E4-A42A-44F1-A65D44379B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139678-1E54-7070-023E-C132FF9E5F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0FF4A1-D3F3-4A53-824A-68B611D252B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897361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CCD91-8552-B52E-9F64-1121EEF7B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7AD521D-F579-0374-F08C-CB661D2522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FC6442-126E-45BA-9A3F-F8E0C09F7A2F}" type="datetimeFigureOut">
              <a:rPr lang="en-IN" smtClean="0"/>
              <a:t>28-05-2023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D1B790-601B-84AF-10D6-374BF06189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5129F2-8243-4F3D-9424-91F1961D17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0FF4A1-D3F3-4A53-824A-68B611D252B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522525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932090E-62ED-B6D9-6A39-217CF7F62B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FC6442-126E-45BA-9A3F-F8E0C09F7A2F}" type="datetimeFigureOut">
              <a:rPr lang="en-IN" smtClean="0"/>
              <a:t>28-05-2023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1BEF603-0B4C-C703-AB2D-75B268D5DB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890AD3-E7C7-890F-37A4-FB5CEE5A9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0FF4A1-D3F3-4A53-824A-68B611D252B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76565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B3D4E-92E3-7E67-1805-C0E9C34B62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8849E9-82DC-EE89-601F-EE0534019C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A48EE3-29B5-FC30-C4A2-E2D88B6F64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41A778-D726-8480-2292-4049F5E3A4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FC6442-126E-45BA-9A3F-F8E0C09F7A2F}" type="datetimeFigureOut">
              <a:rPr lang="en-IN" smtClean="0"/>
              <a:t>28-05-2023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BE8147-5F0E-11A0-BA35-36F7D56D4E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BFF248-D05C-4E63-C3F6-5060536EE4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0FF4A1-D3F3-4A53-824A-68B611D252B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258181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9EC24-78A5-155C-9927-F8D3923E5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642AF00-73A6-246F-9BF5-0340BA7EC4B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C288F2-3AFD-6165-FEF9-526D9B1449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9FFB14-52CA-0D06-1D3B-8819D9D554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FC6442-126E-45BA-9A3F-F8E0C09F7A2F}" type="datetimeFigureOut">
              <a:rPr lang="en-IN" smtClean="0"/>
              <a:t>28-05-2023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0A0AA0-3ABB-FB3B-ABA9-1FCED1DCEE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52D8D7-FCF1-1F41-7768-DE1203AD17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0FF4A1-D3F3-4A53-824A-68B611D252B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956049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C0DFBDE-AA46-8B9B-729C-C628F031DB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977051-BAF8-A350-F6B8-DDCF5CF748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5228B1-E02C-4241-C9EF-4225B434D0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FC6442-126E-45BA-9A3F-F8E0C09F7A2F}" type="datetimeFigureOut">
              <a:rPr lang="en-IN" smtClean="0"/>
              <a:t>28-05-2023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41A710-6EB4-50A6-D257-F626851E66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C98FD2-B124-5A78-7F64-059E04DAC6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0FF4A1-D3F3-4A53-824A-68B611D252B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328504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7802E01-CB5C-68D8-ECBF-8FBC46CCFF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7" y="0"/>
            <a:ext cx="12182773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B6E5059-0B17-57F3-1E94-CEE94C953A1F}"/>
              </a:ext>
            </a:extLst>
          </p:cNvPr>
          <p:cNvSpPr/>
          <p:nvPr/>
        </p:nvSpPr>
        <p:spPr>
          <a:xfrm>
            <a:off x="1040417" y="777808"/>
            <a:ext cx="1011116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Face Detection using Haar Cascade</a:t>
            </a:r>
          </a:p>
        </p:txBody>
      </p:sp>
    </p:spTree>
    <p:extLst>
      <p:ext uri="{BB962C8B-B14F-4D97-AF65-F5344CB8AC3E}">
        <p14:creationId xmlns:p14="http://schemas.microsoft.com/office/powerpoint/2010/main" val="38322077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848BD76D-2DC9-D237-DCC4-C7B4EAFAC31B}"/>
              </a:ext>
            </a:extLst>
          </p:cNvPr>
          <p:cNvSpPr txBox="1"/>
          <p:nvPr/>
        </p:nvSpPr>
        <p:spPr>
          <a:xfrm>
            <a:off x="270545" y="766732"/>
            <a:ext cx="7740942" cy="5324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Haar cascades were first introduced in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2001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, and it was one of the most popular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object detection algorithms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in OpenCV.</a:t>
            </a:r>
            <a:endParaRPr lang="en-I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Identifying a custom object in an image is known as object detection. This task can be done using several techniques.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Haar cascade is an algorithm that can </a:t>
            </a:r>
            <a:r>
              <a:rPr lang="en-US" sz="2000" b="1" i="0" dirty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detect objects in images, irrespective of their scale in image and location</a:t>
            </a:r>
            <a:r>
              <a:rPr lang="en-US" sz="2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US" sz="2000" b="0" i="0" dirty="0">
              <a:solidFill>
                <a:srgbClr val="222222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This algorithm is not so complex and can run in real-time. We can train a </a:t>
            </a:r>
            <a:r>
              <a:rPr lang="en-US" sz="20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Haar</a:t>
            </a:r>
            <a:r>
              <a:rPr lang="en-US" sz="2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-cascade detector to detect various objects like cars, bikes, buildings, fruits, etc.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US" sz="2000" b="0" i="0" dirty="0">
              <a:solidFill>
                <a:srgbClr val="222222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Haar cascade uses the </a:t>
            </a:r>
            <a:r>
              <a:rPr lang="en-US" sz="2000" b="1" i="0" dirty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cascading window</a:t>
            </a:r>
            <a:r>
              <a:rPr lang="en-US" sz="2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and it tries to compute features in every window and classify whether it could be an object.</a:t>
            </a:r>
          </a:p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51EF698-638F-EC9B-9AAB-C5E791C559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06" t="13823" r="62447" b="14006"/>
          <a:stretch/>
        </p:blipFill>
        <p:spPr>
          <a:xfrm>
            <a:off x="8506436" y="587229"/>
            <a:ext cx="3305264" cy="4949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389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A74AB64-3A16-7157-6761-B6FD5238D0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4548" y="228600"/>
            <a:ext cx="7267575" cy="64008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AC87537-35B8-1F06-BADA-5FAB4DB2F141}"/>
              </a:ext>
            </a:extLst>
          </p:cNvPr>
          <p:cNvSpPr txBox="1"/>
          <p:nvPr/>
        </p:nvSpPr>
        <p:spPr>
          <a:xfrm>
            <a:off x="111154" y="586958"/>
            <a:ext cx="503129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It does this by creating patterns with pixels next to each other, these patterns are either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edge detection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or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line detection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IN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1D2D31-E3CC-5BC9-B499-684B9E8B65CB}"/>
              </a:ext>
            </a:extLst>
          </p:cNvPr>
          <p:cNvSpPr txBox="1"/>
          <p:nvPr/>
        </p:nvSpPr>
        <p:spPr>
          <a:xfrm>
            <a:off x="111154" y="2105561"/>
            <a:ext cx="5031297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Edge Detection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pattern is a series of white pixels above a series of black pixels or reverse, this pattern can be horizontal or vertical.</a:t>
            </a:r>
            <a:endParaRPr lang="en-IN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9DD8C0-100B-9AB5-14E3-DE8C392319A1}"/>
              </a:ext>
            </a:extLst>
          </p:cNvPr>
          <p:cNvSpPr txBox="1"/>
          <p:nvPr/>
        </p:nvSpPr>
        <p:spPr>
          <a:xfrm>
            <a:off x="111154" y="3728555"/>
            <a:ext cx="5031297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Line Detection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pattern is series of black pixels sandwiched between series of white pixels or reserve i.e. white pixels sandwiched between black, this pattern can also be vertical or horizontal.</a:t>
            </a:r>
            <a:endParaRPr lang="en-IN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84169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aar Cascade Visualization on Make a GIF">
            <a:extLst>
              <a:ext uri="{FF2B5EF4-FFF2-40B4-BE49-F238E27FC236}">
                <a16:creationId xmlns:a16="http://schemas.microsoft.com/office/drawing/2014/main" id="{EC8DD1F9-2930-990A-DC96-477558F80A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730" y="1619250"/>
            <a:ext cx="3810000" cy="3619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aar Cascade Visualization on Make a GIF">
            <a:extLst>
              <a:ext uri="{FF2B5EF4-FFF2-40B4-BE49-F238E27FC236}">
                <a16:creationId xmlns:a16="http://schemas.microsoft.com/office/drawing/2014/main" id="{4296FEC8-8826-73EC-97F4-A529EF2F8A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7245" y="1619250"/>
            <a:ext cx="3797509" cy="3619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022B9A-C3EF-7DF4-DAC2-D895F9BCF7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0268" y="1619250"/>
            <a:ext cx="3603413" cy="36195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A709D87-C63E-101C-4686-D7FBE92AFFFB}"/>
              </a:ext>
            </a:extLst>
          </p:cNvPr>
          <p:cNvSpPr txBox="1"/>
          <p:nvPr/>
        </p:nvSpPr>
        <p:spPr>
          <a:xfrm>
            <a:off x="195044" y="486290"/>
            <a:ext cx="1157471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In order to identify all the features, the Haar Cascade Edge/Lines Feature runs over the image portion(the rectangle box), known as the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detection window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IN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3D5AB9-271F-BC73-0D6C-1FDA0D23B9FF}"/>
              </a:ext>
            </a:extLst>
          </p:cNvPr>
          <p:cNvSpPr txBox="1"/>
          <p:nvPr/>
        </p:nvSpPr>
        <p:spPr>
          <a:xfrm>
            <a:off x="279631" y="5356019"/>
            <a:ext cx="1142404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 detection process is repeated multiple times, again and again till all the features are captured. The whole image traversed using the detection window and Haar Cascade features.</a:t>
            </a:r>
            <a:endParaRPr lang="en-IN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30247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aar Cascades, Explained. A brief introduction into Haar… | by Aditya  Mittal | Analytics Vidhya | Medium">
            <a:extLst>
              <a:ext uri="{FF2B5EF4-FFF2-40B4-BE49-F238E27FC236}">
                <a16:creationId xmlns:a16="http://schemas.microsoft.com/office/drawing/2014/main" id="{346F67B1-1317-B72F-8B21-8ABCC9DD88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5861" y="1202109"/>
            <a:ext cx="8864935" cy="5061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A53678A-B267-EC87-B05F-C5D84338296D}"/>
              </a:ext>
            </a:extLst>
          </p:cNvPr>
          <p:cNvSpPr txBox="1"/>
          <p:nvPr/>
        </p:nvSpPr>
        <p:spPr>
          <a:xfrm>
            <a:off x="287322" y="221957"/>
            <a:ext cx="1168376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Gradually, it will cover more features of the face, using edge and line patterns, like eyebrow (edge pattern), lips (line pattern), nose (line pattern), eyes (edge pattern).</a:t>
            </a:r>
            <a:endParaRPr lang="en-IN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33400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A82476B-78E3-D62A-26EB-0FE6358C7607}"/>
              </a:ext>
            </a:extLst>
          </p:cNvPr>
          <p:cNvSpPr txBox="1"/>
          <p:nvPr/>
        </p:nvSpPr>
        <p:spPr>
          <a:xfrm>
            <a:off x="447063" y="5427379"/>
            <a:ext cx="1129787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The classifier will keep running till it is able to identify the features and at the end it combines all the features and returns a rectangle output in the form of x, y the starting point from where face is detected, along with width &amp; height.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FD0E4E-66D9-1DC3-BC97-3E85469965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364" t="12875" r="14525" b="12263"/>
          <a:stretch/>
        </p:blipFill>
        <p:spPr>
          <a:xfrm>
            <a:off x="3313486" y="855677"/>
            <a:ext cx="5343953" cy="4160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6137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9C162C2-27DC-89A3-A7CD-2AF995D394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464" t="31682" r="43233" b="19633"/>
          <a:stretch/>
        </p:blipFill>
        <p:spPr>
          <a:xfrm>
            <a:off x="9664118" y="4412810"/>
            <a:ext cx="2366790" cy="194624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2BA496D-9B53-B319-88CE-9026EDAEA2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607" t="6875" r="32722" b="41447"/>
          <a:stretch/>
        </p:blipFill>
        <p:spPr>
          <a:xfrm>
            <a:off x="6377030" y="4412810"/>
            <a:ext cx="3127696" cy="1971009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6002C78-B0F7-AEA7-A689-D52F6EF679D8}"/>
              </a:ext>
            </a:extLst>
          </p:cNvPr>
          <p:cNvCxnSpPr/>
          <p:nvPr/>
        </p:nvCxnSpPr>
        <p:spPr>
          <a:xfrm>
            <a:off x="6070833" y="8389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E67CD296-D7EA-7945-204C-4DD628F92762}"/>
              </a:ext>
            </a:extLst>
          </p:cNvPr>
          <p:cNvSpPr/>
          <p:nvPr/>
        </p:nvSpPr>
        <p:spPr>
          <a:xfrm>
            <a:off x="8401277" y="224135"/>
            <a:ext cx="179863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CONS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CDE5F69-E13A-8D0B-876B-A59A51B495A0}"/>
              </a:ext>
            </a:extLst>
          </p:cNvPr>
          <p:cNvSpPr/>
          <p:nvPr/>
        </p:nvSpPr>
        <p:spPr>
          <a:xfrm>
            <a:off x="2009146" y="224135"/>
            <a:ext cx="173124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PROS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EE14F2A-FD26-75AA-38FB-1A14E1413234}"/>
              </a:ext>
            </a:extLst>
          </p:cNvPr>
          <p:cNvSpPr txBox="1"/>
          <p:nvPr/>
        </p:nvSpPr>
        <p:spPr>
          <a:xfrm>
            <a:off x="6377031" y="1342049"/>
            <a:ext cx="5401112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just">
              <a:buFont typeface="+mj-lt"/>
              <a:buAutoNum type="arabicPeriod"/>
            </a:pPr>
            <a:r>
              <a:rPr lang="en-US" sz="2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It is not as accurate as modern object detection techniques are.</a:t>
            </a:r>
          </a:p>
          <a:p>
            <a:pPr marL="457200" indent="-457200" algn="just">
              <a:buFont typeface="+mj-lt"/>
              <a:buAutoNum type="arabicPeriod"/>
            </a:pPr>
            <a:endParaRPr lang="en-US" sz="2400" dirty="0">
              <a:solidFill>
                <a:srgbClr val="22222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just">
              <a:buFont typeface="+mj-lt"/>
              <a:buAutoNum type="arabicPeriod"/>
            </a:pPr>
            <a:r>
              <a:rPr lang="en-US" sz="2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It runs on only grayscale images.</a:t>
            </a:r>
          </a:p>
          <a:p>
            <a:pPr marL="457200" indent="-457200" algn="just">
              <a:buFont typeface="+mj-lt"/>
              <a:buAutoNum type="arabicPeriod"/>
            </a:pPr>
            <a:endParaRPr lang="en-US" sz="2400" dirty="0">
              <a:solidFill>
                <a:srgbClr val="22222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just">
              <a:buFont typeface="+mj-lt"/>
              <a:buAutoNum type="arabicPeriod"/>
            </a:pPr>
            <a:r>
              <a:rPr lang="en-US" sz="2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It has a downside. It predicts many false positives.</a:t>
            </a:r>
          </a:p>
          <a:p>
            <a:pPr marL="457200" indent="-457200" algn="just">
              <a:buFont typeface="+mj-lt"/>
              <a:buAutoNum type="arabicPeriod"/>
            </a:pPr>
            <a:endParaRPr lang="en-US" sz="2400" b="0" i="0" dirty="0">
              <a:solidFill>
                <a:srgbClr val="222222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just">
              <a:buFont typeface="+mj-lt"/>
              <a:buAutoNum type="arabicPeriod"/>
            </a:pPr>
            <a:endParaRPr lang="en-US" sz="2400" b="0" i="0" dirty="0">
              <a:solidFill>
                <a:srgbClr val="222222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475BCBB-9002-D457-BEA4-11E297935646}"/>
              </a:ext>
            </a:extLst>
          </p:cNvPr>
          <p:cNvSpPr txBox="1"/>
          <p:nvPr/>
        </p:nvSpPr>
        <p:spPr>
          <a:xfrm>
            <a:off x="413857" y="1469282"/>
            <a:ext cx="5401112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just">
              <a:buFont typeface="+mj-lt"/>
              <a:buAutoNum type="arabicPeriod"/>
            </a:pPr>
            <a:r>
              <a:rPr lang="en-US" sz="2400" b="0" i="0" dirty="0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They are fast and can work well in real-time.</a:t>
            </a:r>
          </a:p>
          <a:p>
            <a:pPr marL="457200" indent="-457200" algn="just">
              <a:buFont typeface="+mj-lt"/>
              <a:buAutoNum type="arabicPeriod"/>
            </a:pPr>
            <a:endParaRPr lang="en-US" sz="2400" dirty="0">
              <a:solidFill>
                <a:srgbClr val="22222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just">
              <a:buFont typeface="+mj-lt"/>
              <a:buAutoNum type="arabicPeriod"/>
            </a:pPr>
            <a:r>
              <a:rPr lang="en-US" sz="2400" b="0" i="0" dirty="0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Simple to implement, less computing power required.</a:t>
            </a:r>
          </a:p>
          <a:p>
            <a:pPr marL="457200" indent="-457200" algn="just">
              <a:buFont typeface="+mj-lt"/>
              <a:buAutoNum type="arabicPeriod"/>
            </a:pPr>
            <a:endParaRPr lang="en-US" sz="2400" dirty="0">
              <a:solidFill>
                <a:srgbClr val="222222"/>
              </a:solidFill>
              <a:latin typeface="Lato" panose="020F0502020204030203" pitchFamily="34" charset="0"/>
            </a:endParaRPr>
          </a:p>
          <a:p>
            <a:pPr marL="457200" indent="-457200" algn="just">
              <a:buFont typeface="+mj-lt"/>
              <a:buAutoNum type="arabicPeriod"/>
            </a:pPr>
            <a:r>
              <a:rPr lang="en-IN" sz="2400" b="0" i="0" dirty="0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Pre-trained classifiers for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Human face detection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Eye detection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Nose / Mouth detection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Vehicle detection</a:t>
            </a:r>
          </a:p>
          <a:p>
            <a:pPr marL="914400" lvl="1" indent="-457200" algn="just">
              <a:buFont typeface="+mj-lt"/>
              <a:buAutoNum type="arabicPeriod"/>
            </a:pPr>
            <a:endParaRPr lang="en-IN" sz="2400" b="0" i="0" dirty="0">
              <a:solidFill>
                <a:srgbClr val="222222"/>
              </a:solidFill>
              <a:effectLst/>
              <a:latin typeface="Lato" panose="020F0502020204030203" pitchFamily="34" charset="0"/>
            </a:endParaRPr>
          </a:p>
          <a:p>
            <a:pPr marL="457200" indent="-457200" algn="just">
              <a:buFont typeface="+mj-lt"/>
              <a:buAutoNum type="arabicPeriod"/>
            </a:pPr>
            <a:endParaRPr lang="en-US" sz="2400" b="0" i="0" dirty="0">
              <a:solidFill>
                <a:srgbClr val="222222"/>
              </a:solidFill>
              <a:effectLst/>
              <a:latin typeface="Lato" panose="020F0502020204030203" pitchFamily="34" charset="0"/>
            </a:endParaRPr>
          </a:p>
          <a:p>
            <a:pPr marL="457200" indent="-457200" algn="just">
              <a:buFont typeface="+mj-lt"/>
              <a:buAutoNum type="arabicPeriod"/>
            </a:pPr>
            <a:endParaRPr lang="en-US" sz="2400" b="0" i="0" dirty="0">
              <a:solidFill>
                <a:srgbClr val="222222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27928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786824E-8141-C660-5A12-3657043A01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46956"/>
            <a:ext cx="12192000" cy="391642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A4545DC-0AB1-B16E-8166-DFDF96482395}"/>
              </a:ext>
            </a:extLst>
          </p:cNvPr>
          <p:cNvSpPr/>
          <p:nvPr/>
        </p:nvSpPr>
        <p:spPr>
          <a:xfrm>
            <a:off x="2816155" y="73133"/>
            <a:ext cx="5519460" cy="186204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15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THE END</a:t>
            </a:r>
          </a:p>
        </p:txBody>
      </p:sp>
    </p:spTree>
    <p:extLst>
      <p:ext uri="{BB962C8B-B14F-4D97-AF65-F5344CB8AC3E}">
        <p14:creationId xmlns:p14="http://schemas.microsoft.com/office/powerpoint/2010/main" val="17831125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</TotalTime>
  <Words>428</Words>
  <Application>Microsoft Office PowerPoint</Application>
  <PresentationFormat>Widescreen</PresentationFormat>
  <Paragraphs>35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Lato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Parvathi Saxena</dc:creator>
  <cp:lastModifiedBy>Parvathi Saxena</cp:lastModifiedBy>
  <cp:revision>4</cp:revision>
  <dcterms:created xsi:type="dcterms:W3CDTF">2023-05-28T06:44:21Z</dcterms:created>
  <dcterms:modified xsi:type="dcterms:W3CDTF">2023-05-28T08:03:42Z</dcterms:modified>
</cp:coreProperties>
</file>